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47" d="100"/>
          <a:sy n="47" d="100"/>
        </p:scale>
        <p:origin x="72" y="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99DD87-EA97-47EA-85E6-540018CC7B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A42057E-AFD3-4F5B-9734-AD9AD34E0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C7689D-264D-4F12-BDBE-7DE230948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CD57D6-2BEE-44A3-858C-C8C6AD32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71DED9-692B-4F3E-9094-D14756C91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4283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ABE1E8-2517-402F-9488-B33C3AB1C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06D3807-6267-4A3F-830A-A7A4372BB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D214F2-F42E-4C44-B6DA-D93D0488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1CC36F-27DC-451C-8476-F6ADF986D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97F440-74B7-48DC-B06F-86F790060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339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E5722DC-1486-4CBF-96E9-8EEBADD463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848E9C-A239-4F07-8343-FF64117FA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258E99-D19B-4615-B60A-B6427510D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8C9593-7830-4A73-8FE4-756549D37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77820C-B24C-4BDD-84E1-87AB4AE85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276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1EBB2C-4B14-40B4-B94A-459B2E983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8FE0C8-F27E-49E8-B41E-6F01548A0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FBEFF9-4D5B-458A-91D2-B15105DB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9CBEA9-677E-4E9C-92B7-211663842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510DBE3-A715-4C71-A8C5-1CF80AD50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585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FD8B5-695A-4F6F-B4FF-6E6989482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8E9E9-7FEE-4F23-A432-BA24B05DD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76B4FA-C5B3-46E1-B0C0-ED59DEA1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4A23D3-F4D3-45DC-89D9-97FBE5CFC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FD7B07-CCD1-4AE4-9FFC-49F36175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6301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C3AE6D-7493-4AA9-918A-9AC0F8B2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2F95C5-70B2-4BB7-AA07-CAB1B275BD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E535F14-398D-4CAE-9F1E-E9DDA8E73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831CC6-C3AA-4716-A6B0-68DB9A1B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5F968F-7C9C-4348-9A1B-7D2A3C273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C70FE3-0D06-487B-97A4-5314FB25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3736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1D3B42-4595-4C0D-AA85-E3D99901F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3F4B905-2239-43DB-8D15-863A69E70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691A13C-B140-41D2-AC5A-2817DA6EA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81CA713-9D69-4A3E-A3DA-11B7895820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87C3D80-D99C-4EF2-A7F5-E3D053459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502779F-A65D-4E3B-B8E0-4B01D161A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CEC6BE1-279B-4AF7-9FD6-97E65F306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4F7FA06-3874-4199-9757-BC42A2B4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974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55819-43FA-4006-A09E-523D5E86F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07DE49-5302-45F8-AF8D-3C5178F49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A3CA355-DC8D-49E6-BFE7-D05F05B2C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92203B-F035-4985-9495-D7718C83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9643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9DCB995-1193-450B-8779-8C9770948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6D96870-5485-4BD9-8F80-C4E8B2FD6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05989F-AC7C-45A0-98FD-D8BB465E2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801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0A16CE-17B4-436D-8C42-7045DB512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07FA69-8BC9-4362-9B2C-7BEC9A4B0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ED23885-6EFC-40AD-A168-958FAD4C7B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C90929-9538-4177-808B-F6E61E856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C8503AA-7CAE-4DF6-AAF8-1B159D763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9F38763-04D8-4C68-A2DD-2551073D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56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6A4143-A6FF-46C7-A000-B4982B6B7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959A52A-A2E9-476D-B4FB-1FCCB90AD6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42D8E0-7C27-445B-B54A-9075611B4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EFF086A-B1DD-4E99-B2D9-522BD182A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442A89-FDEE-48A8-90F1-34EDE6A92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D615744-5CE9-45D2-B588-6866F7907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397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F9A60A-5CD7-4C5C-BE38-A130402A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D88FBB-D556-413B-B4BC-2054C1611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D1F986-366C-4F02-A8D5-7BC2EC903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6DF65-61D0-413E-BF73-5D5A4D07AFA8}" type="datetimeFigureOut">
              <a:rPr lang="ru-RU" smtClean="0"/>
              <a:t>10.11.2021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3BCCDC-CD1A-489C-A1A4-8B3C0ACA9E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BFA89B-C677-4155-A596-6561799D96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7408B-C018-4BF3-853A-89EA7E2497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915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orklog.com/chto-takoe-blokchejn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forklog.com/chto-takoe-token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F920E0A-5524-4D0A-A773-EED0A1D6D3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BD7836-0396-45FD-AE9D-9E6762F696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7657" y="633602"/>
            <a:ext cx="6444343" cy="1098396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endPos="0" dist="50800" dir="5400000" sy="-100000" algn="bl" rotWithShape="0"/>
                </a:effectLst>
              </a:rPr>
              <a:t>Initial coin offering</a:t>
            </a:r>
            <a:endParaRPr lang="ru-RU" b="1" i="1" dirty="0">
              <a:solidFill>
                <a:srgbClr val="FF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endPos="0" dist="50800" dir="5400000" sy="-100000" algn="bl" rotWithShape="0"/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6CD15A-9241-4CEA-B1AA-463905C3B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555" y="1635016"/>
            <a:ext cx="1662545" cy="994485"/>
          </a:xfrm>
        </p:spPr>
        <p:txBody>
          <a:bodyPr anchor="ctr">
            <a:normAutofit/>
          </a:bodyPr>
          <a:lstStyle/>
          <a:p>
            <a:r>
              <a:rPr lang="ru-RU" sz="4400" b="0" i="1" u="sng" dirty="0">
                <a:effectLst/>
                <a:latin typeface="Helvetica" panose="020B0604020202020204" pitchFamily="34" charset="0"/>
              </a:rPr>
              <a:t>«</a:t>
            </a:r>
            <a:r>
              <a:rPr lang="en-US" sz="4400" b="1" i="1" u="sng" dirty="0">
                <a:effectLst/>
                <a:latin typeface="+mj-lt"/>
              </a:rPr>
              <a:t>ICO</a:t>
            </a:r>
            <a:r>
              <a:rPr lang="ru-RU" sz="4400" b="0" i="1" u="sng" dirty="0">
                <a:effectLst/>
                <a:latin typeface="Helvetica" panose="020B0604020202020204" pitchFamily="34" charset="0"/>
              </a:rPr>
              <a:t>»</a:t>
            </a:r>
            <a:endParaRPr lang="ru-RU" sz="4400" i="1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E0236E-E975-4527-A4E3-8DA524E11575}"/>
              </a:ext>
            </a:extLst>
          </p:cNvPr>
          <p:cNvSpPr txBox="1"/>
          <p:nvPr/>
        </p:nvSpPr>
        <p:spPr>
          <a:xfrm>
            <a:off x="7737490" y="5222984"/>
            <a:ext cx="41272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Автор</a:t>
            </a:r>
            <a:r>
              <a:rPr lang="en-US" sz="2000" dirty="0"/>
              <a:t>: </a:t>
            </a:r>
            <a:r>
              <a:rPr lang="ru-RU" sz="2000" dirty="0"/>
              <a:t>Рукасуев Алексей Андреевич</a:t>
            </a:r>
          </a:p>
          <a:p>
            <a:r>
              <a:rPr lang="ru-RU" sz="2000" dirty="0"/>
              <a:t>Ментор</a:t>
            </a:r>
            <a:r>
              <a:rPr lang="en-US" sz="2000" dirty="0"/>
              <a:t>: </a:t>
            </a:r>
            <a:r>
              <a:rPr lang="ru-RU" sz="2000" dirty="0"/>
              <a:t>Илья Черноусов</a:t>
            </a:r>
          </a:p>
        </p:txBody>
      </p:sp>
    </p:spTree>
    <p:extLst>
      <p:ext uri="{BB962C8B-B14F-4D97-AF65-F5344CB8AC3E}">
        <p14:creationId xmlns:p14="http://schemas.microsoft.com/office/powerpoint/2010/main" val="5152639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5F699-10E1-4F56-9706-AFDB08ED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мный, день&#10;&#10;Автоматически созданное описание">
            <a:extLst>
              <a:ext uri="{FF2B5EF4-FFF2-40B4-BE49-F238E27FC236}">
                <a16:creationId xmlns:a16="http://schemas.microsoft.com/office/drawing/2014/main" id="{8FB1EF0F-7083-4642-A5AD-0FE94145C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trans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8E54CD-C3F4-4EA8-B3DC-080F5C2DE566}"/>
              </a:ext>
            </a:extLst>
          </p:cNvPr>
          <p:cNvSpPr txBox="1"/>
          <p:nvPr/>
        </p:nvSpPr>
        <p:spPr>
          <a:xfrm>
            <a:off x="2849662" y="612407"/>
            <a:ext cx="64926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b="1" i="1" u="sng" dirty="0">
                <a:solidFill>
                  <a:schemeClr val="bg1"/>
                </a:solidFill>
                <a:latin typeface="+mj-lt"/>
              </a:rPr>
              <a:t>Что такое </a:t>
            </a:r>
            <a:r>
              <a:rPr lang="en-US" sz="4800" b="1" i="1" u="sng" dirty="0">
                <a:solidFill>
                  <a:schemeClr val="bg1"/>
                </a:solidFill>
                <a:latin typeface="+mj-lt"/>
              </a:rPr>
              <a:t>“</a:t>
            </a:r>
            <a:r>
              <a:rPr lang="en-US" sz="4800" b="1" i="1" u="sng" dirty="0" err="1">
                <a:solidFill>
                  <a:schemeClr val="bg1"/>
                </a:solidFill>
                <a:latin typeface="+mj-lt"/>
              </a:rPr>
              <a:t>Crowdsale</a:t>
            </a:r>
            <a:r>
              <a:rPr lang="en-US" sz="4800" b="1" i="1" u="sng" dirty="0">
                <a:solidFill>
                  <a:schemeClr val="bg1"/>
                </a:solidFill>
                <a:latin typeface="+mj-lt"/>
              </a:rPr>
              <a:t>”?</a:t>
            </a:r>
            <a:endParaRPr lang="ru-RU" sz="4800" b="1" i="1" u="sng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59D0AA-B1D1-4BE7-9177-067DC2AA39AD}"/>
              </a:ext>
            </a:extLst>
          </p:cNvPr>
          <p:cNvSpPr txBox="1"/>
          <p:nvPr/>
        </p:nvSpPr>
        <p:spPr>
          <a:xfrm>
            <a:off x="1164771" y="2055813"/>
            <a:ext cx="98624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i="1" dirty="0" err="1">
                <a:solidFill>
                  <a:schemeClr val="bg1"/>
                </a:solidFill>
                <a:effectLst/>
                <a:latin typeface="+mj-lt"/>
              </a:rPr>
              <a:t>Краудсейл</a:t>
            </a:r>
            <a:r>
              <a:rPr lang="ru-RU" sz="4000" b="0" i="1" dirty="0">
                <a:solidFill>
                  <a:schemeClr val="bg1"/>
                </a:solidFill>
                <a:effectLst/>
                <a:latin typeface="+mj-lt"/>
              </a:rPr>
              <a:t> (</a:t>
            </a:r>
            <a:r>
              <a:rPr lang="ru-RU" sz="4000" b="1" i="1" dirty="0" err="1">
                <a:solidFill>
                  <a:schemeClr val="bg1"/>
                </a:solidFill>
                <a:effectLst/>
                <a:latin typeface="+mj-lt"/>
              </a:rPr>
              <a:t>Crowdsale</a:t>
            </a:r>
            <a:r>
              <a:rPr lang="ru-RU" sz="4000" b="0" i="1" dirty="0">
                <a:solidFill>
                  <a:schemeClr val="bg1"/>
                </a:solidFill>
                <a:effectLst/>
                <a:latin typeface="+mj-lt"/>
              </a:rPr>
              <a:t>) — это </a:t>
            </a:r>
            <a:r>
              <a:rPr lang="ru-RU" sz="4000" b="0" i="1" dirty="0" err="1">
                <a:solidFill>
                  <a:schemeClr val="bg1"/>
                </a:solidFill>
                <a:effectLst/>
                <a:latin typeface="+mj-lt"/>
              </a:rPr>
              <a:t>предпродажа</a:t>
            </a:r>
            <a:r>
              <a:rPr lang="ru-RU" sz="4000" b="0" i="1" dirty="0">
                <a:solidFill>
                  <a:schemeClr val="bg1"/>
                </a:solidFill>
                <a:effectLst/>
                <a:latin typeface="+mj-lt"/>
              </a:rPr>
              <a:t> токенов, организованная для привлечения коллективных инвестиций в новый проект до размещения на ICO</a:t>
            </a:r>
            <a:endParaRPr lang="ru-RU" sz="4000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7263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D6CD15A-9241-4CEA-B1AA-463905C3BC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555" y="1635016"/>
            <a:ext cx="1662545" cy="994485"/>
          </a:xfrm>
        </p:spPr>
        <p:txBody>
          <a:bodyPr anchor="ctr">
            <a:normAutofit/>
          </a:bodyPr>
          <a:lstStyle/>
          <a:p>
            <a:r>
              <a:rPr lang="ru-RU" sz="4000" b="0" i="0">
                <a:effectLst/>
                <a:latin typeface="Helvetica" panose="020B0604020202020204" pitchFamily="34" charset="0"/>
              </a:rPr>
              <a:t>«</a:t>
            </a:r>
            <a:r>
              <a:rPr lang="en-US" sz="4000" b="1" i="1">
                <a:effectLst/>
                <a:latin typeface="Helvetica" panose="020B0604020202020204" pitchFamily="34" charset="0"/>
              </a:rPr>
              <a:t>ICO</a:t>
            </a:r>
            <a:r>
              <a:rPr lang="ru-RU" sz="4000" b="0" i="0">
                <a:effectLst/>
                <a:latin typeface="Helvetica" panose="020B0604020202020204" pitchFamily="34" charset="0"/>
              </a:rPr>
              <a:t>»</a:t>
            </a:r>
            <a:endParaRPr lang="ru-RU" sz="4000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652DAD8F-C2D7-4B20-8DB1-516D62D778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2" name="Рисунок 11" descr="Изображение выглядит как текст, доска объявлений&#10;&#10;Автоматически созданное описание">
            <a:extLst>
              <a:ext uri="{FF2B5EF4-FFF2-40B4-BE49-F238E27FC236}">
                <a16:creationId xmlns:a16="http://schemas.microsoft.com/office/drawing/2014/main" id="{A1941CD3-1A48-4173-9723-664910626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5E21BD-D8ED-46DC-AB30-0F379F732A3F}"/>
              </a:ext>
            </a:extLst>
          </p:cNvPr>
          <p:cNvSpPr txBox="1"/>
          <p:nvPr/>
        </p:nvSpPr>
        <p:spPr>
          <a:xfrm>
            <a:off x="715736" y="491336"/>
            <a:ext cx="1076052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000" b="1" i="1" dirty="0">
                <a:latin typeface="+mj-lt"/>
              </a:rPr>
              <a:t>Что такое </a:t>
            </a:r>
            <a:r>
              <a:rPr lang="en-US" sz="4000" b="1" i="1" dirty="0">
                <a:latin typeface="+mj-lt"/>
              </a:rPr>
              <a:t>ICO?</a:t>
            </a:r>
            <a:endParaRPr lang="ru-RU" sz="4000" b="1" i="1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EE9807-BC83-4829-8D04-6843B9768A07}"/>
              </a:ext>
            </a:extLst>
          </p:cNvPr>
          <p:cNvSpPr txBox="1"/>
          <p:nvPr/>
        </p:nvSpPr>
        <p:spPr>
          <a:xfrm>
            <a:off x="715736" y="1830249"/>
            <a:ext cx="1076052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i="1" dirty="0">
                <a:latin typeface="+mj-lt"/>
              </a:rPr>
              <a:t>В последнее время стал популярным уход от привычной модели IPO в пользу проведения ICO — </a:t>
            </a:r>
            <a:r>
              <a:rPr lang="ru-RU" sz="2000" b="1" i="1" dirty="0" err="1">
                <a:latin typeface="+mj-lt"/>
              </a:rPr>
              <a:t>initial</a:t>
            </a:r>
            <a:r>
              <a:rPr lang="ru-RU" sz="2000" b="1" i="1" dirty="0">
                <a:latin typeface="+mj-lt"/>
              </a:rPr>
              <a:t> </a:t>
            </a:r>
            <a:r>
              <a:rPr lang="ru-RU" sz="2000" b="1" i="1" dirty="0" err="1">
                <a:latin typeface="+mj-lt"/>
              </a:rPr>
              <a:t>coin</a:t>
            </a:r>
            <a:r>
              <a:rPr lang="ru-RU" sz="2000" b="1" i="1" dirty="0">
                <a:latin typeface="+mj-lt"/>
              </a:rPr>
              <a:t> </a:t>
            </a:r>
            <a:r>
              <a:rPr lang="ru-RU" sz="2000" b="1" i="1" dirty="0" err="1">
                <a:latin typeface="+mj-lt"/>
              </a:rPr>
              <a:t>offering</a:t>
            </a:r>
            <a:r>
              <a:rPr lang="ru-RU" sz="2000" b="1" i="1" dirty="0">
                <a:latin typeface="+mj-lt"/>
              </a:rPr>
              <a:t> — организационно куда более простого процесса. Техническая основа ICO — токены. Выпуск токенов происходит путём добавления в </a:t>
            </a:r>
            <a:r>
              <a:rPr lang="ru-RU" sz="2000" b="1" i="1" dirty="0" err="1">
                <a:latin typeface="+mj-lt"/>
              </a:rPr>
              <a:t>блокчейн</a:t>
            </a:r>
            <a:r>
              <a:rPr lang="ru-RU" sz="2000" b="1" i="1" dirty="0">
                <a:latin typeface="+mj-lt"/>
              </a:rPr>
              <a:t> транзакции с их описанием, количеством и уникальным ID. После выпуска любое количество токенов может быть отправлено на любой кошелёк в </a:t>
            </a:r>
            <a:r>
              <a:rPr lang="ru-RU" sz="2000" b="1" i="1" dirty="0" err="1">
                <a:latin typeface="+mj-lt"/>
              </a:rPr>
              <a:t>блокчейне</a:t>
            </a:r>
            <a:r>
              <a:rPr lang="ru-RU" sz="2000" b="1" i="1" dirty="0">
                <a:latin typeface="+mj-lt"/>
              </a:rPr>
              <a:t>.</a:t>
            </a:r>
          </a:p>
          <a:p>
            <a:pPr algn="ctr"/>
            <a:br>
              <a:rPr lang="ru-RU" sz="2000" b="1" i="1" dirty="0">
                <a:latin typeface="+mj-lt"/>
              </a:rPr>
            </a:br>
            <a:r>
              <a:rPr lang="ru-RU" sz="2000" b="1" i="1" dirty="0">
                <a:latin typeface="+mj-lt"/>
              </a:rPr>
              <a:t>ICO — это продажа компанией своих токенов в обмен на более-менее стабильные криптовалюты. Поскольку внешнего регулятора в лице государства тут нет, приходится полагаться на репутацию. Здесь в игру вступают </a:t>
            </a:r>
            <a:r>
              <a:rPr lang="ru-RU" sz="2000" b="1" i="1" dirty="0" err="1">
                <a:latin typeface="+mj-lt"/>
              </a:rPr>
              <a:t>эскроу</a:t>
            </a:r>
            <a:r>
              <a:rPr lang="ru-RU" sz="2000" b="1" i="1" dirty="0">
                <a:latin typeface="+mj-lt"/>
              </a:rPr>
              <a:t> — авторитетные люди или компании, кошельки которых используются для хранения средств до завершения ICO. В случае, если ICO завершилось, собрав денег меньше минимального порога, </a:t>
            </a:r>
            <a:r>
              <a:rPr lang="ru-RU" sz="2000" b="1" i="1" dirty="0" err="1">
                <a:latin typeface="+mj-lt"/>
              </a:rPr>
              <a:t>эскроу</a:t>
            </a:r>
            <a:r>
              <a:rPr lang="ru-RU" sz="2000" b="1" i="1" dirty="0">
                <a:latin typeface="+mj-lt"/>
              </a:rPr>
              <a:t> возвращают всё обратно инвесторам.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8281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AC82F3-E8C4-4D8A-A3C4-00719579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A796C9F-49E4-4920-BDAA-9B99EE2F0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trans="17000" numberOfShades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95" b="5795"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B09317-1720-4659-8468-2E7880BCD429}"/>
              </a:ext>
            </a:extLst>
          </p:cNvPr>
          <p:cNvSpPr txBox="1"/>
          <p:nvPr/>
        </p:nvSpPr>
        <p:spPr>
          <a:xfrm>
            <a:off x="54428" y="443131"/>
            <a:ext cx="4158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i="1" dirty="0" err="1">
                <a:solidFill>
                  <a:schemeClr val="bg1"/>
                </a:solidFill>
                <a:latin typeface="+mj-lt"/>
              </a:rPr>
              <a:t>Блокчейн</a:t>
            </a:r>
            <a:r>
              <a:rPr lang="en-US" sz="3200" b="1" i="1" dirty="0">
                <a:solidFill>
                  <a:schemeClr val="bg1"/>
                </a:solidFill>
                <a:latin typeface="+mj-lt"/>
              </a:rPr>
              <a:t>, </a:t>
            </a:r>
            <a:r>
              <a:rPr lang="ru-RU" sz="3200" b="1" i="1" dirty="0">
                <a:solidFill>
                  <a:schemeClr val="bg1"/>
                </a:solidFill>
                <a:latin typeface="+mj-lt"/>
              </a:rPr>
              <a:t>что и как</a:t>
            </a:r>
            <a:r>
              <a:rPr lang="en-US" sz="3200" b="1" i="1" dirty="0">
                <a:solidFill>
                  <a:schemeClr val="bg1"/>
                </a:solidFill>
                <a:latin typeface="+mj-lt"/>
              </a:rPr>
              <a:t>?</a:t>
            </a:r>
            <a:endParaRPr lang="ru-RU" sz="3200" b="1" i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32E3CE-1CA9-46B5-89A9-784380CC19C8}"/>
              </a:ext>
            </a:extLst>
          </p:cNvPr>
          <p:cNvSpPr txBox="1"/>
          <p:nvPr/>
        </p:nvSpPr>
        <p:spPr>
          <a:xfrm>
            <a:off x="217714" y="1471037"/>
            <a:ext cx="383177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err="1">
                <a:solidFill>
                  <a:schemeClr val="bg1"/>
                </a:solidFill>
                <a:effectLst/>
                <a:latin typeface="+mj-lt"/>
              </a:rPr>
              <a:t>Блокчейн</a:t>
            </a:r>
            <a:r>
              <a:rPr lang="ru-RU" i="1" dirty="0">
                <a:solidFill>
                  <a:schemeClr val="bg1"/>
                </a:solidFill>
                <a:effectLst/>
                <a:latin typeface="+mj-lt"/>
              </a:rPr>
              <a:t> — это распределенная база данных, которая содержит информацию обо всех транзакциях, проведенных участниками системы. Информация хранится в виде цепочки блоков. В каждом из них записано определенное число транзакций.</a:t>
            </a:r>
            <a:br>
              <a:rPr lang="ru-RU" i="1" dirty="0">
                <a:solidFill>
                  <a:schemeClr val="bg1"/>
                </a:solidFill>
                <a:latin typeface="+mj-lt"/>
              </a:rPr>
            </a:br>
            <a:br>
              <a:rPr lang="ru-RU" i="1" dirty="0">
                <a:solidFill>
                  <a:schemeClr val="bg1"/>
                </a:solidFill>
                <a:latin typeface="+mj-lt"/>
              </a:rPr>
            </a:br>
            <a:r>
              <a:rPr lang="ru-RU" i="1" dirty="0">
                <a:solidFill>
                  <a:schemeClr val="bg1"/>
                </a:solidFill>
                <a:effectLst/>
                <a:latin typeface="+mj-lt"/>
              </a:rPr>
              <a:t>Что такое распределенная база данных? Слово «распределенная» означает: нет никакой централизованной организации, которая бы проверяла этот процесс.</a:t>
            </a:r>
            <a:br>
              <a:rPr lang="ru-RU" b="1" i="1" dirty="0">
                <a:solidFill>
                  <a:schemeClr val="bg1"/>
                </a:solidFill>
              </a:rPr>
            </a:br>
            <a:br>
              <a:rPr lang="ru-RU" b="1" i="1" dirty="0">
                <a:solidFill>
                  <a:schemeClr val="bg1"/>
                </a:solidFill>
              </a:rPr>
            </a:br>
            <a:endParaRPr lang="ru-RU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868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AC82F3-E8C4-4D8A-A3C4-00719579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A796C9F-49E4-4920-BDAA-9B99EE2F0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trans="17000" numberOfShades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795" b="5795"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32E3CE-1CA9-46B5-89A9-784380CC19C8}"/>
              </a:ext>
            </a:extLst>
          </p:cNvPr>
          <p:cNvSpPr txBox="1"/>
          <p:nvPr/>
        </p:nvSpPr>
        <p:spPr>
          <a:xfrm>
            <a:off x="332014" y="1454708"/>
            <a:ext cx="3831772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i="0" dirty="0" err="1">
                <a:solidFill>
                  <a:schemeClr val="bg1"/>
                </a:solidFill>
                <a:effectLst/>
                <a:latin typeface="+mj-lt"/>
              </a:rPr>
              <a:t>Блокчейн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позволяет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автоматизировать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процесс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заверения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данных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и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подтверждения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</a:t>
            </a:r>
            <a:r>
              <a:rPr lang="ru-RU" sz="2000" b="1" i="0" dirty="0">
                <a:solidFill>
                  <a:schemeClr val="bg1"/>
                </a:solidFill>
                <a:effectLst/>
                <a:latin typeface="+mj-lt"/>
              </a:rPr>
              <a:t>событий</a:t>
            </a:r>
            <a:r>
              <a:rPr lang="ru-RU" sz="2000" b="0" i="0" dirty="0">
                <a:solidFill>
                  <a:schemeClr val="bg1"/>
                </a:solidFill>
                <a:effectLst/>
                <a:latin typeface="+mj-lt"/>
              </a:rPr>
              <a:t> за счет распределенного характера хранения информации, неподконтрольной конкретному регулятору. Поскольку распределенный реестр цепочек информационных блоков хранится на разных компьютерах, проверить наличие и целостность этих данных может любой пользователь, имеющий к ним доступ.</a:t>
            </a:r>
            <a:br>
              <a:rPr lang="ru-RU" b="1" i="1" dirty="0">
                <a:solidFill>
                  <a:schemeClr val="bg1"/>
                </a:solidFill>
              </a:rPr>
            </a:br>
            <a:br>
              <a:rPr lang="ru-RU" b="1" i="1" dirty="0">
                <a:solidFill>
                  <a:schemeClr val="bg1"/>
                </a:solidFill>
              </a:rPr>
            </a:br>
            <a:endParaRPr lang="ru-RU" b="1" i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E2442-A564-4461-8779-08421CBD5CB9}"/>
              </a:ext>
            </a:extLst>
          </p:cNvPr>
          <p:cNvSpPr txBox="1"/>
          <p:nvPr/>
        </p:nvSpPr>
        <p:spPr>
          <a:xfrm>
            <a:off x="115521" y="529818"/>
            <a:ext cx="40046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000" b="1" i="1" dirty="0">
                <a:solidFill>
                  <a:schemeClr val="bg1"/>
                </a:solidFill>
                <a:latin typeface="+mj-lt"/>
              </a:rPr>
              <a:t>Зачем нужен </a:t>
            </a:r>
            <a:r>
              <a:rPr lang="ru-RU" sz="3000" b="1" i="1" dirty="0" err="1">
                <a:solidFill>
                  <a:schemeClr val="bg1"/>
                </a:solidFill>
                <a:latin typeface="+mj-lt"/>
              </a:rPr>
              <a:t>блокчейн</a:t>
            </a:r>
            <a:r>
              <a:rPr lang="en-US" sz="3000" b="1" i="1" dirty="0">
                <a:solidFill>
                  <a:schemeClr val="bg1"/>
                </a:solidFill>
                <a:latin typeface="+mj-lt"/>
              </a:rPr>
              <a:t>?</a:t>
            </a:r>
            <a:endParaRPr lang="ru-RU" sz="3000" b="1" i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7006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5B03B47-356E-4097-8F9D-7CCF2747D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8C2F94-6A03-4A1F-9ECE-B37589587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i="1" dirty="0">
                <a:solidFill>
                  <a:srgbClr val="FFFFFF"/>
                </a:solidFill>
                <a:effectLst/>
              </a:rPr>
              <a:t>«</a:t>
            </a:r>
            <a:r>
              <a:rPr lang="en-US" b="1" i="1" dirty="0" err="1">
                <a:solidFill>
                  <a:srgbClr val="FFFFFF"/>
                </a:solidFill>
                <a:effectLst>
                  <a:glow>
                    <a:schemeClr val="accent1">
                      <a:alpha val="40000"/>
                    </a:schemeClr>
                  </a:glow>
                </a:effectLst>
                <a:highlight>
                  <a:srgbClr val="000000"/>
                </a:highlight>
              </a:rPr>
              <a:t>Токен</a:t>
            </a:r>
            <a:r>
              <a:rPr lang="en-US" b="1" i="1" dirty="0">
                <a:solidFill>
                  <a:srgbClr val="FFFFFF"/>
                </a:solidFill>
                <a:effectLst/>
              </a:rPr>
              <a:t>»</a:t>
            </a:r>
            <a:r>
              <a:rPr lang="en-US" b="1" i="1" dirty="0">
                <a:solidFill>
                  <a:srgbClr val="FFFFFF"/>
                </a:solidFill>
              </a:rPr>
              <a:t> 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FB8C9-4075-44D9-A0C0-BD5D87DEBE61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Токен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 в 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мире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 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криптовалют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 и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блокчейна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—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это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запись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в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реестре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,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которую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можно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использовать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как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«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жетон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»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для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доступа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к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возможностям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платформы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,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всем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или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какой-то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отдельной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функции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.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Например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, 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токен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 BTC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дает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доступ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к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возможностям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блокчейна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Биткоин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(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передача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и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обмен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BTC), а 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токен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 ETH — к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блокчейну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Эфира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(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передача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и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обмен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ETH, а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также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запуск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 </a:t>
            </a:r>
            <a:r>
              <a:rPr lang="en-US" sz="2400" i="1" dirty="0" err="1">
                <a:solidFill>
                  <a:srgbClr val="FFFFFF"/>
                </a:solidFill>
                <a:effectLst/>
                <a:latin typeface="+mj-lt"/>
              </a:rPr>
              <a:t>смарт-контрактов</a:t>
            </a:r>
            <a:r>
              <a:rPr lang="en-US" sz="2400" i="1" dirty="0">
                <a:solidFill>
                  <a:srgbClr val="FFFFFF"/>
                </a:solidFill>
                <a:effectLst/>
                <a:latin typeface="+mj-lt"/>
              </a:rPr>
              <a:t>).</a:t>
            </a:r>
            <a:endParaRPr lang="en-US" sz="2400" i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0717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 descr="Изображение выглядит как текст, металлоизделия, зубчатая передача&#10;&#10;Автоматически созданное описание">
            <a:extLst>
              <a:ext uri="{FF2B5EF4-FFF2-40B4-BE49-F238E27FC236}">
                <a16:creationId xmlns:a16="http://schemas.microsoft.com/office/drawing/2014/main" id="{7EE55AD4-0213-4EE9-95BA-E8A7C4699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B407C-4B1B-4546-8C13-DEB9E17B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258" y="384943"/>
            <a:ext cx="3195484" cy="88341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6000" b="1" i="1" u="sng" dirty="0">
                <a:solidFill>
                  <a:srgbClr val="FFFFFF"/>
                </a:solidFill>
              </a:rPr>
              <a:t>ERC-20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8D9230-8112-4FC5-AE3E-03445D9D9A18}"/>
              </a:ext>
            </a:extLst>
          </p:cNvPr>
          <p:cNvSpPr txBox="1"/>
          <p:nvPr/>
        </p:nvSpPr>
        <p:spPr>
          <a:xfrm>
            <a:off x="495300" y="1431648"/>
            <a:ext cx="11201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0" i="1" dirty="0">
                <a:effectLst/>
                <a:latin typeface="+mj-lt"/>
              </a:rPr>
              <a:t>ERC (</a:t>
            </a:r>
            <a:r>
              <a:rPr lang="ru-RU" sz="2400" b="0" i="1" dirty="0" err="1">
                <a:effectLst/>
                <a:latin typeface="+mj-lt"/>
              </a:rPr>
              <a:t>Ethereum</a:t>
            </a:r>
            <a:r>
              <a:rPr lang="ru-RU" sz="2400" b="0" i="1" dirty="0">
                <a:effectLst/>
                <a:latin typeface="+mj-lt"/>
              </a:rPr>
              <a:t> </a:t>
            </a:r>
            <a:r>
              <a:rPr lang="ru-RU" sz="2400" b="0" i="1" dirty="0" err="1">
                <a:effectLst/>
                <a:latin typeface="+mj-lt"/>
              </a:rPr>
              <a:t>Request</a:t>
            </a:r>
            <a:r>
              <a:rPr lang="ru-RU" sz="2400" b="0" i="1" dirty="0">
                <a:effectLst/>
                <a:latin typeface="+mj-lt"/>
              </a:rPr>
              <a:t> </a:t>
            </a:r>
            <a:r>
              <a:rPr lang="ru-RU" sz="2400" b="0" i="1" dirty="0" err="1">
                <a:effectLst/>
                <a:latin typeface="+mj-lt"/>
              </a:rPr>
              <a:t>for</a:t>
            </a:r>
            <a:r>
              <a:rPr lang="ru-RU" sz="2400" b="0" i="1" dirty="0">
                <a:effectLst/>
                <a:latin typeface="+mj-lt"/>
              </a:rPr>
              <a:t> </a:t>
            </a:r>
            <a:r>
              <a:rPr lang="ru-RU" sz="2400" b="0" i="1" dirty="0" err="1">
                <a:effectLst/>
                <a:latin typeface="+mj-lt"/>
              </a:rPr>
              <a:t>Comments</a:t>
            </a:r>
            <a:r>
              <a:rPr lang="ru-RU" sz="2400" b="0" i="1" dirty="0">
                <a:effectLst/>
                <a:latin typeface="+mj-lt"/>
              </a:rPr>
              <a:t>) — это официальный протокол для внесения предложений по улучшению сети </a:t>
            </a:r>
            <a:r>
              <a:rPr lang="ru-RU" sz="2400" b="0" i="1" dirty="0" err="1">
                <a:effectLst/>
                <a:latin typeface="+mj-lt"/>
              </a:rPr>
              <a:t>Ethereum</a:t>
            </a:r>
            <a:r>
              <a:rPr lang="ru-RU" sz="2400" b="0" i="1" dirty="0">
                <a:effectLst/>
                <a:latin typeface="+mj-lt"/>
              </a:rPr>
              <a:t>; 20 – уникальный идентификационный номер предложения. Технические спецификации для токенов, выпускаемых на </a:t>
            </a:r>
            <a:r>
              <a:rPr lang="ru-RU" sz="2400" b="0" i="1" u="none" strike="noStrike" dirty="0" err="1"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блокчейне</a:t>
            </a:r>
            <a:r>
              <a:rPr lang="ru-RU" sz="2400" b="0" i="1" dirty="0">
                <a:effectLst/>
                <a:latin typeface="+mj-lt"/>
              </a:rPr>
              <a:t> </a:t>
            </a:r>
            <a:r>
              <a:rPr lang="ru-RU" sz="2400" b="0" i="1" dirty="0" err="1">
                <a:effectLst/>
                <a:latin typeface="+mj-lt"/>
              </a:rPr>
              <a:t>Ethereum</a:t>
            </a:r>
            <a:r>
              <a:rPr lang="ru-RU" sz="2400" b="0" i="1" dirty="0">
                <a:effectLst/>
                <a:latin typeface="+mj-lt"/>
              </a:rPr>
              <a:t>, были опубликованы в 2015 году. </a:t>
            </a:r>
            <a:r>
              <a:rPr lang="ru-RU" sz="2400" b="0" i="1" u="none" strike="noStrike" dirty="0">
                <a:effectLst/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Токены</a:t>
            </a:r>
            <a:r>
              <a:rPr lang="ru-RU" sz="2400" b="0" i="1" dirty="0">
                <a:effectLst/>
                <a:latin typeface="+mj-lt"/>
              </a:rPr>
              <a:t>, отвечающие этим спецификациям, известны как токены стандарта ERC-20 и фактически являются смарт-контрактами на </a:t>
            </a:r>
            <a:r>
              <a:rPr lang="ru-RU" sz="2400" b="0" i="1" dirty="0" err="1">
                <a:effectLst/>
                <a:latin typeface="+mj-lt"/>
              </a:rPr>
              <a:t>блокчейне</a:t>
            </a:r>
            <a:r>
              <a:rPr lang="ru-RU" sz="2400" b="0" i="1" dirty="0">
                <a:effectLst/>
                <a:latin typeface="+mj-lt"/>
              </a:rPr>
              <a:t> </a:t>
            </a:r>
            <a:r>
              <a:rPr lang="ru-RU" sz="2400" b="0" i="1" dirty="0" err="1">
                <a:effectLst/>
                <a:latin typeface="+mj-lt"/>
              </a:rPr>
              <a:t>Ethereum</a:t>
            </a:r>
            <a:r>
              <a:rPr lang="ru-RU" sz="2400" b="0" i="1" dirty="0">
                <a:effectLst/>
                <a:latin typeface="+mj-lt"/>
              </a:rPr>
              <a:t>. Несмотря на то, что токены ERC-20 функционируют в пределах фреймворка, установленного командой </a:t>
            </a:r>
            <a:r>
              <a:rPr lang="ru-RU" sz="2400" b="0" i="1" dirty="0" err="1">
                <a:effectLst/>
                <a:latin typeface="+mj-lt"/>
              </a:rPr>
              <a:t>Ethereum</a:t>
            </a:r>
            <a:r>
              <a:rPr lang="ru-RU" sz="2400" b="0" i="1" dirty="0">
                <a:effectLst/>
                <a:latin typeface="+mj-lt"/>
              </a:rPr>
              <a:t>, этот фреймворк достаточно широк, обеспечивая разработчикам большую гибкость при их создании.</a:t>
            </a:r>
            <a:endParaRPr lang="en-US" sz="2400" b="0" i="1" dirty="0">
              <a:effectLst/>
              <a:latin typeface="+mj-lt"/>
            </a:endParaRPr>
          </a:p>
          <a:p>
            <a:r>
              <a:rPr lang="ru-RU" sz="2400" b="0" i="0" dirty="0">
                <a:effectLst/>
                <a:latin typeface="+mj-lt"/>
              </a:rPr>
              <a:t>Стандарт ERC-20 определяет набор правил, которые должны быть соблюдены для того, чтобы токен был принят и имел возможность взаимодействовать с другими токенами в сети.</a:t>
            </a:r>
            <a:endParaRPr lang="ru-RU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0847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 descr="Изображение выглядит как текст, металлоизделия, зубчатая передача&#10;&#10;Автоматически созданное описание">
            <a:extLst>
              <a:ext uri="{FF2B5EF4-FFF2-40B4-BE49-F238E27FC236}">
                <a16:creationId xmlns:a16="http://schemas.microsoft.com/office/drawing/2014/main" id="{7EE55AD4-0213-4EE9-95BA-E8A7C4699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BB407C-4B1B-4546-8C13-DEB9E17B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8258" y="384943"/>
            <a:ext cx="3195484" cy="1166271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b="1" i="1" u="sng" dirty="0">
                <a:solidFill>
                  <a:srgbClr val="FFFFFF"/>
                </a:solidFill>
              </a:rPr>
              <a:t>ERC-20 (</a:t>
            </a:r>
            <a:r>
              <a:rPr lang="ru-RU" b="1" i="1" u="sng" dirty="0">
                <a:solidFill>
                  <a:srgbClr val="FFFFFF"/>
                </a:solidFill>
              </a:rPr>
              <a:t>структура</a:t>
            </a:r>
            <a:r>
              <a:rPr lang="en-US" b="1" i="1" u="sng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8D9230-8112-4FC5-AE3E-03445D9D9A18}"/>
              </a:ext>
            </a:extLst>
          </p:cNvPr>
          <p:cNvSpPr txBox="1"/>
          <p:nvPr/>
        </p:nvSpPr>
        <p:spPr>
          <a:xfrm>
            <a:off x="310243" y="1801022"/>
            <a:ext cx="1147898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i="1" dirty="0">
                <a:latin typeface="+mj-lt"/>
              </a:rPr>
              <a:t>Чтобы токен соответствовал стандарту </a:t>
            </a:r>
            <a:r>
              <a:rPr lang="en-US" sz="2400" i="1" dirty="0">
                <a:latin typeface="+mj-lt"/>
              </a:rPr>
              <a:t>ERC-20, </a:t>
            </a:r>
            <a:r>
              <a:rPr lang="ru-RU" sz="2400" i="1" dirty="0">
                <a:latin typeface="+mj-lt"/>
              </a:rPr>
              <a:t>он должен содержать в себе следующие функции</a:t>
            </a:r>
            <a:r>
              <a:rPr lang="en-US" sz="2400" i="1" dirty="0">
                <a:latin typeface="+mj-lt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Максимальное кол-во контрактов (</a:t>
            </a:r>
            <a:r>
              <a:rPr lang="en-US" sz="2400" i="1" dirty="0" err="1">
                <a:latin typeface="+mj-lt"/>
              </a:rPr>
              <a:t>TotalSupply</a:t>
            </a:r>
            <a:r>
              <a:rPr lang="ru-RU" sz="2400" i="1" dirty="0">
                <a:latin typeface="+mj-lt"/>
              </a:rPr>
              <a:t>)</a:t>
            </a:r>
            <a:r>
              <a:rPr lang="en-US" sz="2400" i="1" dirty="0">
                <a:latin typeface="+mj-lt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Указать параметра </a:t>
            </a:r>
            <a:r>
              <a:rPr lang="en-US" sz="2400" i="1" dirty="0">
                <a:latin typeface="+mj-lt"/>
              </a:rPr>
              <a:t>“Decimals”, </a:t>
            </a:r>
            <a:r>
              <a:rPr lang="ru-RU" sz="2400" i="1" dirty="0">
                <a:latin typeface="+mj-lt"/>
              </a:rPr>
              <a:t>он определяет количество цифр после запятой для токена</a:t>
            </a:r>
            <a:r>
              <a:rPr lang="en-US" sz="2400" i="1" dirty="0">
                <a:latin typeface="+mj-lt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Функция</a:t>
            </a:r>
            <a:r>
              <a:rPr lang="en-US" sz="2400" i="1" dirty="0">
                <a:latin typeface="+mj-lt"/>
              </a:rPr>
              <a:t>, </a:t>
            </a:r>
            <a:r>
              <a:rPr lang="ru-RU" sz="2400" i="1" dirty="0">
                <a:latin typeface="+mj-lt"/>
              </a:rPr>
              <a:t>которая записывает баланс содержания токена</a:t>
            </a:r>
            <a:r>
              <a:rPr lang="en-US" sz="2400" i="1" dirty="0">
                <a:latin typeface="+mj-lt"/>
              </a:rPr>
              <a:t> (</a:t>
            </a:r>
            <a:r>
              <a:rPr lang="en-US" sz="2400" i="1" dirty="0" err="1">
                <a:latin typeface="+mj-lt"/>
              </a:rPr>
              <a:t>BalanceOF</a:t>
            </a:r>
            <a:r>
              <a:rPr lang="en-US" sz="2400" i="1" dirty="0">
                <a:latin typeface="+mj-lt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Функция </a:t>
            </a:r>
            <a:r>
              <a:rPr lang="en-US" sz="2400" i="1" dirty="0">
                <a:latin typeface="+mj-lt"/>
              </a:rPr>
              <a:t>Transfer (</a:t>
            </a:r>
            <a:r>
              <a:rPr lang="ru-RU" sz="2400" i="1" dirty="0">
                <a:latin typeface="+mj-lt"/>
              </a:rPr>
              <a:t>она отвечает за перечисление баланса из общего количества</a:t>
            </a:r>
            <a:r>
              <a:rPr lang="en-US" sz="2400" i="1" dirty="0">
                <a:latin typeface="+mj-lt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Функция </a:t>
            </a:r>
            <a:r>
              <a:rPr lang="en-US" sz="2400" i="1" dirty="0" err="1">
                <a:latin typeface="+mj-lt"/>
              </a:rPr>
              <a:t>TransferFROM</a:t>
            </a:r>
            <a:r>
              <a:rPr lang="en-US" sz="2400" i="1" dirty="0">
                <a:latin typeface="+mj-lt"/>
              </a:rPr>
              <a:t> (</a:t>
            </a:r>
            <a:r>
              <a:rPr lang="ru-RU" sz="2400" i="1" dirty="0">
                <a:latin typeface="+mj-lt"/>
              </a:rPr>
              <a:t>она отвечает за перечисление баланса между пользователями</a:t>
            </a:r>
            <a:r>
              <a:rPr lang="en-US" sz="2400" i="1" dirty="0">
                <a:latin typeface="+mj-lt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Функция</a:t>
            </a:r>
            <a:r>
              <a:rPr lang="en-US" sz="2400" i="1" dirty="0">
                <a:latin typeface="+mj-lt"/>
              </a:rPr>
              <a:t>, </a:t>
            </a:r>
            <a:r>
              <a:rPr lang="ru-RU" sz="2400" i="1" dirty="0">
                <a:latin typeface="+mj-lt"/>
              </a:rPr>
              <a:t>которая проверяет</a:t>
            </a:r>
            <a:r>
              <a:rPr lang="en-US" sz="2400" i="1" dirty="0">
                <a:latin typeface="+mj-lt"/>
              </a:rPr>
              <a:t>, </a:t>
            </a:r>
            <a:r>
              <a:rPr lang="ru-RU" sz="2400" i="1" dirty="0">
                <a:latin typeface="+mj-lt"/>
              </a:rPr>
              <a:t>что у контракта есть возможность его выполнения (</a:t>
            </a:r>
            <a:r>
              <a:rPr lang="en-US" sz="2400" i="1" dirty="0">
                <a:latin typeface="+mj-lt"/>
              </a:rPr>
              <a:t>Approve</a:t>
            </a:r>
            <a:r>
              <a:rPr lang="ru-RU" sz="2400" i="1" dirty="0">
                <a:latin typeface="+mj-lt"/>
              </a:rPr>
              <a:t>)</a:t>
            </a:r>
            <a:r>
              <a:rPr lang="en-US" sz="2400" i="1" dirty="0">
                <a:latin typeface="+mj-lt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i="1" dirty="0">
                <a:latin typeface="+mj-lt"/>
              </a:rPr>
              <a:t>Функция</a:t>
            </a:r>
            <a:r>
              <a:rPr lang="en-US" sz="2400" i="1" dirty="0">
                <a:latin typeface="+mj-lt"/>
              </a:rPr>
              <a:t>, </a:t>
            </a:r>
            <a:r>
              <a:rPr lang="ru-RU" sz="2400" i="1" dirty="0">
                <a:latin typeface="+mj-lt"/>
              </a:rPr>
              <a:t>проверяющая достаток токенов для перевода (</a:t>
            </a:r>
            <a:r>
              <a:rPr lang="en-US" sz="2400" i="1" dirty="0">
                <a:latin typeface="+mj-lt"/>
              </a:rPr>
              <a:t>Allowance</a:t>
            </a:r>
            <a:r>
              <a:rPr lang="ru-RU" sz="2400" i="1" dirty="0">
                <a:latin typeface="+mj-lt"/>
              </a:rPr>
              <a:t>)</a:t>
            </a:r>
            <a:r>
              <a:rPr lang="en-US" sz="2400" i="1" dirty="0">
                <a:latin typeface="+mj-lt"/>
              </a:rPr>
              <a:t>.</a:t>
            </a:r>
            <a:endParaRPr lang="ru-RU" sz="2400" i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2152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8D41656-E88E-4055-ADAC-DEA0CDF75D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D778B-6BC6-4ACF-98ED-1DBA3D2A6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07962"/>
            <a:ext cx="9144000" cy="9424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6000" b="1" i="1" dirty="0">
                <a:solidFill>
                  <a:srgbClr val="FFFFFF"/>
                </a:solidFill>
              </a:rPr>
              <a:t>Смарт-контракт</a:t>
            </a:r>
            <a:endParaRPr lang="en-US" sz="6000" b="1" i="1" dirty="0">
              <a:solidFill>
                <a:srgbClr val="FFFF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B16866-AD8E-45E2-8034-A8E4D657B8A2}"/>
              </a:ext>
            </a:extLst>
          </p:cNvPr>
          <p:cNvSpPr txBox="1"/>
          <p:nvPr/>
        </p:nvSpPr>
        <p:spPr>
          <a:xfrm>
            <a:off x="839429" y="1784554"/>
            <a:ext cx="105131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effectLst/>
                <a:latin typeface="+mj-lt"/>
              </a:rPr>
              <a:t>Смарт-контракт — </a:t>
            </a:r>
            <a:r>
              <a:rPr lang="ru-RU" sz="2400" b="1" i="0" dirty="0">
                <a:effectLst/>
                <a:latin typeface="+mj-lt"/>
              </a:rPr>
              <a:t>компьютерная</a:t>
            </a:r>
            <a:r>
              <a:rPr lang="ru-RU" sz="2400" b="0" i="0" dirty="0">
                <a:effectLst/>
                <a:latin typeface="+mj-lt"/>
              </a:rPr>
              <a:t> </a:t>
            </a:r>
            <a:r>
              <a:rPr lang="ru-RU" sz="2400" b="1" i="0" dirty="0">
                <a:effectLst/>
                <a:latin typeface="+mj-lt"/>
              </a:rPr>
              <a:t>программа</a:t>
            </a:r>
            <a:r>
              <a:rPr lang="ru-RU" sz="2400" b="0" i="0" dirty="0">
                <a:effectLst/>
                <a:latin typeface="+mj-lt"/>
              </a:rPr>
              <a:t>, которая выполняет соглашения, заключенные между двумя и более сторонами, в результате которых, при выполнении тех или иных условий происходят определенные действия.</a:t>
            </a:r>
          </a:p>
          <a:p>
            <a:endParaRPr lang="ru-RU" sz="2400" b="0" i="0" dirty="0">
              <a:effectLst/>
              <a:latin typeface="+mj-lt"/>
            </a:endParaRPr>
          </a:p>
          <a:p>
            <a:r>
              <a:rPr lang="ru-RU" sz="2400" b="0" i="0" dirty="0">
                <a:effectLst/>
                <a:latin typeface="+mj-lt"/>
              </a:rPr>
              <a:t>Код</a:t>
            </a:r>
            <a:r>
              <a:rPr lang="en-US" sz="2400" b="0" i="0" dirty="0">
                <a:effectLst/>
                <a:latin typeface="+mj-lt"/>
              </a:rPr>
              <a:t>, </a:t>
            </a:r>
            <a:r>
              <a:rPr lang="ru-RU" sz="2400" b="0" i="0" dirty="0">
                <a:effectLst/>
                <a:latin typeface="+mj-lt"/>
              </a:rPr>
              <a:t>к примеру на </a:t>
            </a:r>
            <a:r>
              <a:rPr lang="en-US" sz="2400" b="1" dirty="0">
                <a:effectLst/>
                <a:latin typeface="+mj-lt"/>
              </a:rPr>
              <a:t>Solidity</a:t>
            </a:r>
            <a:r>
              <a:rPr lang="en-US" sz="2400" b="0" i="0" dirty="0">
                <a:effectLst/>
                <a:latin typeface="+mj-lt"/>
              </a:rPr>
              <a:t>,</a:t>
            </a:r>
            <a:r>
              <a:rPr lang="ru-RU" sz="2400" b="0" i="0" dirty="0">
                <a:effectLst/>
                <a:latin typeface="+mj-lt"/>
              </a:rPr>
              <a:t> используется </a:t>
            </a:r>
            <a:r>
              <a:rPr lang="ru-RU" sz="2400" i="0" dirty="0">
                <a:effectLst/>
                <a:latin typeface="+mj-lt"/>
              </a:rPr>
              <a:t>для ввода </a:t>
            </a:r>
            <a:r>
              <a:rPr lang="ru-RU" sz="2400" b="0" i="0" dirty="0">
                <a:effectLst/>
                <a:latin typeface="+mj-lt"/>
              </a:rPr>
              <a:t>всех условий договора, заключенного между сторонами сделки, в </a:t>
            </a:r>
            <a:r>
              <a:rPr lang="ru-RU" sz="2400" b="0" i="0" dirty="0" err="1">
                <a:effectLst/>
                <a:latin typeface="+mj-lt"/>
              </a:rPr>
              <a:t>blockchain</a:t>
            </a:r>
            <a:r>
              <a:rPr lang="ru-RU" sz="2400" b="0" i="0" dirty="0">
                <a:effectLst/>
                <a:latin typeface="+mj-lt"/>
              </a:rPr>
              <a:t>. Обязательства участников предоставляются в интеллектуальном контракте в форме «если- то» (например: «если Сторона А переводит деньги, тогда Сторона В, передает права на квартиру»). Могут быть два или более участников, и они могут быть отдельными лицами или организациями. Как только данные условия будут выполнены, смарт-контракт самостоятельно выполняет транзакцию и гарантирует, что соглашение будет соблюдаться.</a:t>
            </a:r>
            <a:endParaRPr lang="ru-RU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85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D4EC590-5847-48F4-B709-6356980C82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 trans="32000" numberOfShades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64" b="1388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D4DF54-C2F1-430A-A7E7-B0493E119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6079"/>
            <a:ext cx="9144000" cy="18253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5400" dirty="0">
                <a:solidFill>
                  <a:srgbClr val="FFFFFF"/>
                </a:solidFill>
              </a:rPr>
              <a:t>Где мы делаем тестовые смарт-контракты</a:t>
            </a:r>
            <a:r>
              <a:rPr lang="en-US" sz="5400" dirty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3E9178-214C-4805-95AF-9D00449E0258}"/>
              </a:ext>
            </a:extLst>
          </p:cNvPr>
          <p:cNvSpPr txBox="1"/>
          <p:nvPr/>
        </p:nvSpPr>
        <p:spPr>
          <a:xfrm>
            <a:off x="814848" y="1869631"/>
            <a:ext cx="1056230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В этом деле нам помогает – </a:t>
            </a:r>
            <a:r>
              <a:rPr lang="en-US" sz="2000" dirty="0"/>
              <a:t>Brownie</a:t>
            </a:r>
          </a:p>
          <a:p>
            <a:r>
              <a:rPr lang="ru-RU" sz="2800" b="0" i="0" dirty="0" err="1">
                <a:effectLst/>
                <a:latin typeface="+mj-lt"/>
              </a:rPr>
              <a:t>Brownie</a:t>
            </a:r>
            <a:r>
              <a:rPr lang="ru-RU" sz="2800" b="0" i="0" dirty="0">
                <a:effectLst/>
                <a:latin typeface="+mj-lt"/>
              </a:rPr>
              <a:t> - это платформа разработки и тестирования на основе Python для смарт-контрактов, ориентированных на виртуальную машину </a:t>
            </a:r>
            <a:r>
              <a:rPr lang="ru-RU" sz="2800" b="0" i="0" dirty="0" err="1">
                <a:effectLst/>
                <a:latin typeface="+mj-lt"/>
              </a:rPr>
              <a:t>Ethereum</a:t>
            </a:r>
            <a:r>
              <a:rPr lang="ru-RU" sz="2800" b="0" i="0" dirty="0">
                <a:effectLst/>
                <a:latin typeface="+mj-lt"/>
              </a:rPr>
              <a:t>.</a:t>
            </a:r>
            <a:endParaRPr lang="en-US" sz="2800" b="0" i="0" dirty="0">
              <a:effectLst/>
              <a:latin typeface="+mj-lt"/>
            </a:endParaRPr>
          </a:p>
          <a:p>
            <a:pPr algn="l"/>
            <a:r>
              <a:rPr lang="ru-RU" sz="2400" b="1" dirty="0">
                <a:solidFill>
                  <a:srgbClr val="DDDDDD"/>
                </a:solidFill>
                <a:latin typeface="Roboto Slab"/>
              </a:rPr>
              <a:t>Его особенности от других платформ</a:t>
            </a:r>
            <a:r>
              <a:rPr lang="en-US" sz="2400" b="1" dirty="0">
                <a:solidFill>
                  <a:srgbClr val="DDDDDD"/>
                </a:solidFill>
                <a:latin typeface="Roboto Slab"/>
              </a:rPr>
              <a:t>:</a:t>
            </a:r>
            <a:endParaRPr lang="en-US" sz="2400" b="1" i="0" dirty="0">
              <a:solidFill>
                <a:srgbClr val="DDDDDD"/>
              </a:solidFill>
              <a:effectLst/>
              <a:latin typeface="Roboto Slab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Полная поддержка солидности и </a:t>
            </a:r>
            <a:r>
              <a:rPr lang="ru-RU" sz="2200" b="0" i="0" dirty="0" err="1">
                <a:effectLst/>
                <a:latin typeface="+mj-lt"/>
              </a:rPr>
              <a:t>Vyper</a:t>
            </a:r>
            <a:r>
              <a:rPr lang="ru-RU" sz="2200" b="0" i="0" dirty="0">
                <a:effectLst/>
                <a:latin typeface="+mj-lt"/>
              </a:rPr>
              <a:t>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Тестирование контрактов с помощью </a:t>
            </a:r>
            <a:r>
              <a:rPr lang="ru-RU" sz="2200" b="0" i="0" dirty="0" err="1">
                <a:effectLst/>
                <a:latin typeface="+mj-lt"/>
              </a:rPr>
              <a:t>pytest</a:t>
            </a:r>
            <a:r>
              <a:rPr lang="ru-RU" sz="2200" b="0" i="0" dirty="0">
                <a:effectLst/>
                <a:latin typeface="+mj-lt"/>
              </a:rPr>
              <a:t>, включая оценку покрытия на основе трассировки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Тестирование на основе свойств и с учетом состояния с помощью гипотезы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 Мощные инструменты отладки, включая трассировки в стиле </a:t>
            </a:r>
            <a:r>
              <a:rPr lang="ru-RU" sz="2200" b="0" i="0" dirty="0" err="1">
                <a:effectLst/>
                <a:latin typeface="+mj-lt"/>
              </a:rPr>
              <a:t>python</a:t>
            </a:r>
            <a:r>
              <a:rPr lang="ru-RU" sz="2200" b="0" i="0" dirty="0">
                <a:effectLst/>
                <a:latin typeface="+mj-lt"/>
              </a:rPr>
              <a:t> и пользовательские строки ошибок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Встроенная консоль для быстрого взаимодействия с проектом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b="0" i="0" dirty="0">
                <a:effectLst/>
                <a:latin typeface="+mj-lt"/>
              </a:rPr>
              <a:t>Поддержка пакетов </a:t>
            </a:r>
            <a:r>
              <a:rPr lang="ru-RU" sz="2200" b="0" i="0" dirty="0" err="1">
                <a:effectLst/>
                <a:latin typeface="+mj-lt"/>
              </a:rPr>
              <a:t>ethPM</a:t>
            </a:r>
            <a:endParaRPr lang="ru-RU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97022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792</Words>
  <Application>Microsoft Office PowerPoint</Application>
  <PresentationFormat>Широкоэкранный</PresentationFormat>
  <Paragraphs>42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Roboto Slab</vt:lpstr>
      <vt:lpstr>Тема Office</vt:lpstr>
      <vt:lpstr>Initial coin offering</vt:lpstr>
      <vt:lpstr>Презентация PowerPoint</vt:lpstr>
      <vt:lpstr>Презентация PowerPoint</vt:lpstr>
      <vt:lpstr>Презентация PowerPoint</vt:lpstr>
      <vt:lpstr>«Токен»  </vt:lpstr>
      <vt:lpstr>ERC-20</vt:lpstr>
      <vt:lpstr>ERC-20 (структура)</vt:lpstr>
      <vt:lpstr>Смарт-контракт</vt:lpstr>
      <vt:lpstr>Где мы делаем тестовые смарт-контракты?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Initial coin offering</dc:title>
  <dc:creator>Рукасуев Алексей Андреевич</dc:creator>
  <cp:lastModifiedBy>Рукасуев Алексей Андреевич</cp:lastModifiedBy>
  <cp:revision>1</cp:revision>
  <dcterms:created xsi:type="dcterms:W3CDTF">2021-11-10T19:15:42Z</dcterms:created>
  <dcterms:modified xsi:type="dcterms:W3CDTF">2021-11-10T20:55:32Z</dcterms:modified>
</cp:coreProperties>
</file>

<file path=docProps/thumbnail.jpeg>
</file>